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2f1416b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2f1416b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b30ce4cb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b30ce4cb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손실함수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b30ce4cb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b30ce4cb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b30ce4cb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b30ce4cb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b30ce4cb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b30ce4cb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40618a9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40618a9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b30ce4cb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b30ce4cb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7f0ef72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7f0ef72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리워드 값을 적절하게 수정하면 될 것 같은데, 되지 않고 있음,.,,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7f0ef720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7f0ef720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b7f0ef72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b7f0ef72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7f0ef72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7f0ef72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f2f1416b3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f2f1416b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b7f0ef72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b7f0ef72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동영상, 컨트롤한거, 실제로 돌린거, 시뮬레이션에서 보여준거, 시뮬레이션 real 못해 비교해서. base line 15분,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a746bd4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a746bd4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930adbd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930adbd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31c3257f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31c3257f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b30ce4c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b30ce4c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b30ce4cb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b30ce4cb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b30ce4cb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b30ce4cb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b30ce4cb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b30ce4cb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b30ce4cb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b30ce4cb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0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kynGVV3dW5QNY2cIYRHsoXTUskOzA53K/view" TargetMode="External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zNUdRCFOLtR01k3U8ZVuu_ypixzp2Kr7/view" TargetMode="External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hyperlink" Target="https://www.overleaf.com/project/69480d5df12b74c92a998a7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50" y="0"/>
            <a:ext cx="9144000" cy="601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76200">
              <a:srgbClr val="595959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1447000"/>
            <a:ext cx="85206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Weekly Report 2026-01-15</a:t>
            </a:r>
            <a:endParaRPr b="1" sz="5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661775"/>
            <a:ext cx="8520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chemeClr val="dk1"/>
                </a:solidFill>
                <a:highlight>
                  <a:srgbClr val="FFFFFF"/>
                </a:highlight>
              </a:rPr>
              <a:t>Written on Jan. 14, 2026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solidFill>
                  <a:srgbClr val="000000"/>
                </a:solidFill>
                <a:highlight>
                  <a:srgbClr val="FFFFFF"/>
                </a:highlight>
              </a:rPr>
              <a:t>Presenter : </a:t>
            </a:r>
            <a:r>
              <a:rPr i="1" lang="ko" sz="2800">
                <a:highlight>
                  <a:srgbClr val="FFFFFF"/>
                </a:highlight>
              </a:rPr>
              <a:t>EunwooSong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800">
                <a:highlight>
                  <a:srgbClr val="FFFFFF"/>
                </a:highlight>
              </a:rPr>
              <a:t>song200348@gmail.com</a:t>
            </a:r>
            <a:endParaRPr i="1" sz="2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61375" y="140805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361375" y="2430100"/>
            <a:ext cx="8309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079075" y="2452175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4A86E8"/>
                </a:solidFill>
              </a:rPr>
              <a:t>ToddlerBot Simulation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</a:rPr>
              <a:t>실제 측정된 하우징 온도          와, 2저항 열 모델에서 계산된           사이의 MSE 사용</a:t>
            </a:r>
            <a:endParaRPr sz="17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</a:rPr>
              <a:t>Adam Optimizer를 사용해 학습</a:t>
            </a:r>
            <a:endParaRPr sz="17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</a:rPr>
              <a:t>       ,        ,</a:t>
            </a:r>
            <a:r>
              <a:rPr lang="ko" sz="1700">
                <a:solidFill>
                  <a:srgbClr val="0D0D0D"/>
                </a:solidFill>
              </a:rPr>
              <a:t> </a:t>
            </a:r>
            <a:r>
              <a:rPr lang="ko" sz="1700">
                <a:solidFill>
                  <a:srgbClr val="0D0D0D"/>
                </a:solidFill>
              </a:rPr>
              <a:t>      ,      ,           가 항상 양수가 되도록 로그 스케일에서 학습</a:t>
            </a:r>
            <a:endParaRPr sz="1700">
              <a:solidFill>
                <a:srgbClr val="0D0D0D"/>
              </a:solidFill>
            </a:endParaRPr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Optimization</a:t>
            </a:r>
            <a:endParaRPr b="1" i="1" sz="2500"/>
          </a:p>
        </p:txBody>
      </p:sp>
      <p:sp>
        <p:nvSpPr>
          <p:cNvPr id="187" name="Google Shape;187;p2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287" y="2272071"/>
            <a:ext cx="328300" cy="25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387" y="2268393"/>
            <a:ext cx="311638" cy="26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5475" y="2268390"/>
            <a:ext cx="472011" cy="26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355" y="2268390"/>
            <a:ext cx="435321" cy="26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8125" y="1226499"/>
            <a:ext cx="477315" cy="2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0489" y="1226500"/>
            <a:ext cx="541399" cy="2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65825" y="2268400"/>
            <a:ext cx="564894" cy="2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75" y="1300025"/>
            <a:ext cx="1841277" cy="34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Results </a:t>
            </a:r>
            <a:endParaRPr b="1" i="1" sz="2500"/>
          </a:p>
        </p:txBody>
      </p:sp>
      <p:sp>
        <p:nvSpPr>
          <p:cNvPr id="204" name="Google Shape;204;p2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625" y="1187738"/>
            <a:ext cx="6326675" cy="3671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1448300" y="3441525"/>
            <a:ext cx="210600" cy="21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Results - Real Time </a:t>
            </a:r>
            <a:endParaRPr b="1" i="1" sz="2500"/>
          </a:p>
        </p:txBody>
      </p:sp>
      <p:sp>
        <p:nvSpPr>
          <p:cNvPr id="215" name="Google Shape;215;p2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925" y="1300025"/>
            <a:ext cx="5720600" cy="3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Limitation</a:t>
            </a:r>
            <a:endParaRPr b="1" i="1" sz="2500"/>
          </a:p>
        </p:txBody>
      </p:sp>
      <p:sp>
        <p:nvSpPr>
          <p:cNvPr id="225" name="Google Shape;225;p25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</a:rPr>
              <a:t>관측값이 int형식</a:t>
            </a:r>
            <a:endParaRPr sz="1700">
              <a:solidFill>
                <a:srgbClr val="0D0D0D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</a:rPr>
              <a:t>2축 모델의 경우, 정확한 모델링이 어렵다.</a:t>
            </a:r>
            <a:endParaRPr sz="1700">
              <a:solidFill>
                <a:srgbClr val="0D0D0D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</a:rPr>
              <a:t>주변 온도가 크게 영향을 미친다.</a:t>
            </a:r>
            <a:endParaRPr sz="17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276" y="2730525"/>
            <a:ext cx="3531275" cy="19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Limitation (2</a:t>
            </a:r>
            <a:r>
              <a:rPr b="1" lang="ko" sz="2500"/>
              <a:t>축 모델 측정 결과)</a:t>
            </a:r>
            <a:endParaRPr b="1" sz="2500"/>
          </a:p>
        </p:txBody>
      </p:sp>
      <p:sp>
        <p:nvSpPr>
          <p:cNvPr id="236" name="Google Shape;236;p2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b="0" l="0" r="51049" t="0"/>
          <a:stretch/>
        </p:blipFill>
        <p:spPr>
          <a:xfrm>
            <a:off x="4799975" y="725125"/>
            <a:ext cx="3387750" cy="21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b="0" l="48948" r="0" t="0"/>
          <a:stretch/>
        </p:blipFill>
        <p:spPr>
          <a:xfrm>
            <a:off x="4727250" y="2646375"/>
            <a:ext cx="3533200" cy="21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225" y="1300025"/>
            <a:ext cx="1841277" cy="34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2221475" y="3025800"/>
            <a:ext cx="210600" cy="21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/>
              <a:t>다른 Policy…</a:t>
            </a:r>
            <a:endParaRPr b="1" sz="3000"/>
          </a:p>
        </p:txBody>
      </p:sp>
      <p:sp>
        <p:nvSpPr>
          <p:cNvPr id="249" name="Google Shape;249;p27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Overview</a:t>
            </a:r>
            <a:endParaRPr b="1" i="1" sz="2500"/>
          </a:p>
        </p:txBody>
      </p:sp>
      <p:sp>
        <p:nvSpPr>
          <p:cNvPr id="258" name="Google Shape;258;p2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475" y="1300025"/>
            <a:ext cx="4107058" cy="344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/>
              <a:t>실험 결과</a:t>
            </a:r>
            <a:endParaRPr b="1" sz="3000"/>
          </a:p>
        </p:txBody>
      </p:sp>
      <p:sp>
        <p:nvSpPr>
          <p:cNvPr id="268" name="Google Shape;268;p29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Overview</a:t>
            </a:r>
            <a:endParaRPr b="1" i="1" sz="2500"/>
          </a:p>
        </p:txBody>
      </p:sp>
      <p:sp>
        <p:nvSpPr>
          <p:cNvPr id="277" name="Google Shape;277;p3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학습된 baseline, ours policy 실행 결과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ours policy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관측값: baseline과 동일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Torque derating 적용된 환경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Baseline</a:t>
            </a:r>
            <a:endParaRPr b="1" i="1" sz="2500"/>
          </a:p>
        </p:txBody>
      </p:sp>
      <p:sp>
        <p:nvSpPr>
          <p:cNvPr id="287" name="Google Shape;287;p3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291" name="Google Shape;291;p31" title="toddlerbot-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325" y="1290988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Index.</a:t>
            </a:r>
            <a:endParaRPr b="1" i="1" sz="2500"/>
          </a:p>
        </p:txBody>
      </p:sp>
      <p:sp>
        <p:nvSpPr>
          <p:cNvPr id="68" name="Google Shape;68;p14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Toddlerbot Thermal Weight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모터에서 온도 정보 측정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파라미터 피팅 후, 결과 확인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최종 학습 환경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step의 수에 따라 선형적으로 모터 초기 온도 높아지게,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주변 온도의 경우에도 커지게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실험 결과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ours - 2</a:t>
            </a:r>
            <a:endParaRPr b="1" i="1" sz="2500"/>
          </a:p>
        </p:txBody>
      </p:sp>
      <p:sp>
        <p:nvSpPr>
          <p:cNvPr id="297" name="Google Shape;297;p32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301" name="Google Shape;301;p32" title="toddlerbo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800" y="1290988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Overleaf</a:t>
            </a:r>
            <a:endParaRPr b="1" i="1" sz="2500"/>
          </a:p>
        </p:txBody>
      </p:sp>
      <p:sp>
        <p:nvSpPr>
          <p:cNvPr id="307" name="Google Shape;307;p33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https://www.overleaf.com/project/69480d5df12b74c92a998a73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2233450"/>
            <a:ext cx="8520600" cy="6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/>
              <a:t>Toddlerbot Thermal Weight</a:t>
            </a:r>
            <a:endParaRPr b="1" sz="3000"/>
          </a:p>
        </p:txBody>
      </p:sp>
      <p:sp>
        <p:nvSpPr>
          <p:cNvPr id="78" name="Google Shape;78;p15"/>
          <p:cNvSpPr/>
          <p:nvPr/>
        </p:nvSpPr>
        <p:spPr>
          <a:xfrm>
            <a:off x="245225" y="2884850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Overview</a:t>
            </a:r>
            <a:endParaRPr b="1" i="1" sz="2500"/>
          </a:p>
        </p:txBody>
      </p:sp>
      <p:sp>
        <p:nvSpPr>
          <p:cNvPr id="87" name="Google Shape;87;p16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Data Sheet로 구할 수 없었던 열 저항, 열 용량에 대한 파라미터 추출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열 저항: 물체 내에서 열의 흐름을 방해하는 정도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열 용량: 물체가 에너지를 머금는 능력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임의의 값으로 시뮬레이션 결과, 정확하지 않았다.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Data Preparation</a:t>
            </a:r>
            <a:endParaRPr b="1" i="1" sz="2500"/>
          </a:p>
        </p:txBody>
      </p:sp>
      <p:sp>
        <p:nvSpPr>
          <p:cNvPr id="97" name="Google Shape;97;p17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lang="ko" sz="1800">
                <a:solidFill>
                  <a:srgbClr val="0D0D0D"/>
                </a:solidFill>
                <a:highlight>
                  <a:srgbClr val="FFFFFF"/>
                </a:highlight>
              </a:rPr>
              <a:t>Walk Policy를 이용해 가열 구간과, 냉각 구간의 데이터 수집</a:t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b="1" lang="ko" sz="1800">
                <a:solidFill>
                  <a:srgbClr val="0D0D0D"/>
                </a:solidFill>
                <a:highlight>
                  <a:schemeClr val="lt1"/>
                </a:highlight>
              </a:rPr>
              <a:t>Scenario</a:t>
            </a:r>
            <a:endParaRPr b="1" sz="18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b="1" lang="ko" sz="1500">
                <a:solidFill>
                  <a:schemeClr val="dk1"/>
                </a:solidFill>
              </a:rPr>
              <a:t>Heat-up Phase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Run Walk policy, for 20 min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b="1" lang="ko" sz="1500">
                <a:solidFill>
                  <a:schemeClr val="dk1"/>
                </a:solidFill>
              </a:rPr>
              <a:t>Cool-down Phase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Torque disabled to observe, for 15 min</a:t>
            </a:r>
            <a:endParaRPr sz="15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-"/>
            </a:pPr>
            <a:r>
              <a:rPr b="1" lang="ko" sz="1800">
                <a:solidFill>
                  <a:srgbClr val="0D0D0D"/>
                </a:solidFill>
                <a:highlight>
                  <a:srgbClr val="FFFFFF"/>
                </a:highlight>
              </a:rPr>
              <a:t>Observation</a:t>
            </a:r>
            <a:endParaRPr b="1" sz="18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lang="ko" sz="1500">
                <a:solidFill>
                  <a:srgbClr val="0D0D0D"/>
                </a:solidFill>
                <a:highlight>
                  <a:srgbClr val="FFFFFF"/>
                </a:highlight>
              </a:rPr>
              <a:t>주기: 50Hz(dt = 0.02)</a:t>
            </a:r>
            <a:endParaRPr sz="15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lang="ko" sz="1500">
                <a:solidFill>
                  <a:srgbClr val="0D0D0D"/>
                </a:solidFill>
                <a:highlight>
                  <a:srgbClr val="FFFFFF"/>
                </a:highlight>
              </a:rPr>
              <a:t>전류: mA (float)</a:t>
            </a:r>
            <a:endParaRPr sz="15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-"/>
            </a:pPr>
            <a:r>
              <a:rPr lang="ko" sz="1500">
                <a:solidFill>
                  <a:srgbClr val="0D0D0D"/>
                </a:solidFill>
                <a:highlight>
                  <a:srgbClr val="FFFFFF"/>
                </a:highlight>
              </a:rPr>
              <a:t>하우징 온도: ℃ (int)</a:t>
            </a:r>
            <a:endParaRPr sz="15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pic>
        <p:nvPicPr>
          <p:cNvPr id="102" name="Google Shape;102;p17" title="불쌍한 Toddlerbot...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150" y="1294563"/>
            <a:ext cx="1663000" cy="29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713525" y="4222250"/>
            <a:ext cx="1662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데이터 추출중인 Toddlerbot….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Issue</a:t>
            </a:r>
            <a:endParaRPr b="1" i="1" sz="2500"/>
          </a:p>
        </p:txBody>
      </p:sp>
      <p:sp>
        <p:nvSpPr>
          <p:cNvPr id="109" name="Google Shape;109;p18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AutoNum type="arabicPeriod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Dynamixel 송수신간 지연이 발생하여 패킷 누락 발생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모터 온도를 받아온 다음, 바로 위치, 각속도, 전류를 받아오고자 할 때, 지연 발생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모터의 Indirect Address 기능과 sync read 기능을 이용해 문제 해결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AutoNum type="arabicPeriod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Toddlerbot의 모터 과열과, 외란(로프)으로 인하여 오랜시간 걸을 수 없었다.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손으로 잡아서 측정…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AutoNum type="arabicPeriod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피팅 결과, 발산하는 경향 발생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Torque Enable 시, 회로에서 발생하는 발열 또한 고려해야 함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P_base 항 추가해서 해결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Extra 1. Indirect Address</a:t>
            </a:r>
            <a:endParaRPr b="1" i="1" sz="2500"/>
          </a:p>
        </p:txBody>
      </p:sp>
      <p:sp>
        <p:nvSpPr>
          <p:cNvPr id="119" name="Google Shape;119;p19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Indirect Address는 서로 떨어져있는 컨트롤 테이블의 Address를 연속된 Address로 사용하기 위함.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b="1" lang="ko" sz="1700">
                <a:solidFill>
                  <a:srgbClr val="0D0D0D"/>
                </a:solidFill>
                <a:highlight>
                  <a:srgbClr val="FFFFFF"/>
                </a:highlight>
              </a:rPr>
              <a:t>연속된 Address의 장점</a:t>
            </a:r>
            <a:endParaRPr b="1"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Instruction Packet 효율성 향상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SIMD처럼, 하나의 명령어로 연속된 메모리의 읽기, 쓰기가 가능해집니다.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b="1" lang="ko" sz="1700">
                <a:solidFill>
                  <a:srgbClr val="0D0D0D"/>
                </a:solidFill>
                <a:highlight>
                  <a:srgbClr val="FFFFFF"/>
                </a:highlight>
              </a:rPr>
              <a:t>Sync Read, Write</a:t>
            </a:r>
            <a:endParaRPr b="1"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동일한 Address에서 동일한 길이의 데이터를 한 번에 읽기 위한 명령어.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245225" y="1147625"/>
            <a:ext cx="8520600" cy="3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-"/>
            </a:pPr>
            <a:r>
              <a:rPr lang="ko" sz="1700">
                <a:solidFill>
                  <a:srgbClr val="0D0D0D"/>
                </a:solidFill>
                <a:highlight>
                  <a:srgbClr val="FFFFFF"/>
                </a:highlight>
              </a:rPr>
              <a:t>내가 30개의 모터에 대해, LED 조작과, 온도 정보를 Read할 수 있어야 한다.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Extra 1. Indirect Address</a:t>
            </a:r>
            <a:endParaRPr b="1" i="1" sz="2500"/>
          </a:p>
        </p:txBody>
      </p:sp>
      <p:sp>
        <p:nvSpPr>
          <p:cNvPr id="130" name="Google Shape;130;p20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759625" y="1830775"/>
            <a:ext cx="1448425" cy="3068575"/>
            <a:chOff x="759625" y="1744850"/>
            <a:chExt cx="1448425" cy="3068575"/>
          </a:xfrm>
        </p:grpSpPr>
        <p:sp>
          <p:nvSpPr>
            <p:cNvPr id="135" name="Google Shape;135;p20"/>
            <p:cNvSpPr/>
            <p:nvPr/>
          </p:nvSpPr>
          <p:spPr>
            <a:xfrm>
              <a:off x="961250" y="1876725"/>
              <a:ext cx="1246800" cy="293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886780" y="1802277"/>
              <a:ext cx="1246800" cy="293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759625" y="174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….</a:t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759625" y="222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LED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(65, val:0)</a:t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759625" y="270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….</a:t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59625" y="318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Temp</a:t>
              </a:r>
              <a:br>
                <a:rPr lang="ko"/>
              </a:br>
              <a:r>
                <a:rPr lang="ko"/>
                <a:t>(146, val: 35)</a:t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59625" y="366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…</a:t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759625" y="414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…</a:t>
              </a:r>
              <a:endParaRPr/>
            </a:p>
          </p:txBody>
        </p:sp>
      </p:grpSp>
      <p:grpSp>
        <p:nvGrpSpPr>
          <p:cNvPr id="143" name="Google Shape;143;p20"/>
          <p:cNvGrpSpPr/>
          <p:nvPr/>
        </p:nvGrpSpPr>
        <p:grpSpPr>
          <a:xfrm>
            <a:off x="2966975" y="1830775"/>
            <a:ext cx="1448425" cy="3068575"/>
            <a:chOff x="759625" y="1744850"/>
            <a:chExt cx="1448425" cy="3068575"/>
          </a:xfrm>
        </p:grpSpPr>
        <p:sp>
          <p:nvSpPr>
            <p:cNvPr id="144" name="Google Shape;144;p20"/>
            <p:cNvSpPr/>
            <p:nvPr/>
          </p:nvSpPr>
          <p:spPr>
            <a:xfrm>
              <a:off x="961250" y="1876725"/>
              <a:ext cx="1246800" cy="293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886780" y="1802277"/>
              <a:ext cx="1246800" cy="293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759625" y="174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Indirect Addr1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(168, val: 65)</a:t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59625" y="222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Indirect Addr1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</a:rPr>
                <a:t>(170, val: 146)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759625" y="270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….</a:t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59625" y="318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Indirect Data1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(224, 0)</a:t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59625" y="366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>
                  <a:solidFill>
                    <a:schemeClr val="dk1"/>
                  </a:solidFill>
                </a:rPr>
                <a:t>Indirect Data1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</a:rPr>
                <a:t>(225, 35)</a:t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59625" y="4144850"/>
              <a:ext cx="1292100" cy="48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…</a:t>
              </a:r>
              <a:endParaRPr/>
            </a:p>
          </p:txBody>
        </p:sp>
      </p:grpSp>
      <p:cxnSp>
        <p:nvCxnSpPr>
          <p:cNvPr id="152" name="Google Shape;152;p20"/>
          <p:cNvCxnSpPr>
            <a:stCxn id="138" idx="3"/>
            <a:endCxn id="146" idx="1"/>
          </p:cNvCxnSpPr>
          <p:nvPr/>
        </p:nvCxnSpPr>
        <p:spPr>
          <a:xfrm flipH="1" rot="10800000">
            <a:off x="2051725" y="2070775"/>
            <a:ext cx="915300" cy="480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0"/>
          <p:cNvCxnSpPr>
            <a:stCxn id="140" idx="3"/>
            <a:endCxn id="147" idx="1"/>
          </p:cNvCxnSpPr>
          <p:nvPr/>
        </p:nvCxnSpPr>
        <p:spPr>
          <a:xfrm flipH="1" rot="10800000">
            <a:off x="2051725" y="2550775"/>
            <a:ext cx="915300" cy="960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0"/>
          <p:cNvCxnSpPr>
            <a:stCxn id="146" idx="3"/>
            <a:endCxn id="149" idx="3"/>
          </p:cNvCxnSpPr>
          <p:nvPr/>
        </p:nvCxnSpPr>
        <p:spPr>
          <a:xfrm>
            <a:off x="4259075" y="2070775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4259075" y="2550775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0"/>
          <p:cNvSpPr txBox="1"/>
          <p:nvPr/>
        </p:nvSpPr>
        <p:spPr>
          <a:xfrm>
            <a:off x="4439207" y="2832438"/>
            <a:ext cx="8304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9900FF"/>
                </a:solidFill>
              </a:rPr>
              <a:t>sync</a:t>
            </a:r>
            <a:endParaRPr sz="1300">
              <a:solidFill>
                <a:srgbClr val="9900FF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208050" y="3135150"/>
            <a:ext cx="8304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FF"/>
                </a:solidFill>
              </a:rPr>
              <a:t>mapping</a:t>
            </a:r>
            <a:endParaRPr sz="1300">
              <a:solidFill>
                <a:srgbClr val="0000FF"/>
              </a:solidFill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735050" y="1746300"/>
            <a:ext cx="1443900" cy="131400"/>
            <a:chOff x="858075" y="251700"/>
            <a:chExt cx="1443900" cy="131400"/>
          </a:xfrm>
        </p:grpSpPr>
        <p:cxnSp>
          <p:nvCxnSpPr>
            <p:cNvPr id="159" name="Google Shape;159;p20"/>
            <p:cNvCxnSpPr/>
            <p:nvPr/>
          </p:nvCxnSpPr>
          <p:spPr>
            <a:xfrm rot="10800000">
              <a:off x="858075" y="251700"/>
              <a:ext cx="0" cy="13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0"/>
            <p:cNvCxnSpPr/>
            <p:nvPr/>
          </p:nvCxnSpPr>
          <p:spPr>
            <a:xfrm rot="10800000">
              <a:off x="2293650" y="251700"/>
              <a:ext cx="0" cy="13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0"/>
            <p:cNvCxnSpPr/>
            <p:nvPr/>
          </p:nvCxnSpPr>
          <p:spPr>
            <a:xfrm>
              <a:off x="858075" y="255950"/>
              <a:ext cx="1443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2" name="Google Shape;162;p20"/>
          <p:cNvGrpSpPr/>
          <p:nvPr/>
        </p:nvGrpSpPr>
        <p:grpSpPr>
          <a:xfrm>
            <a:off x="2925950" y="1770900"/>
            <a:ext cx="1443900" cy="131400"/>
            <a:chOff x="858075" y="251700"/>
            <a:chExt cx="1443900" cy="131400"/>
          </a:xfrm>
        </p:grpSpPr>
        <p:cxnSp>
          <p:nvCxnSpPr>
            <p:cNvPr id="163" name="Google Shape;163;p20"/>
            <p:cNvCxnSpPr/>
            <p:nvPr/>
          </p:nvCxnSpPr>
          <p:spPr>
            <a:xfrm rot="10800000">
              <a:off x="858075" y="251700"/>
              <a:ext cx="0" cy="13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0"/>
            <p:cNvCxnSpPr/>
            <p:nvPr/>
          </p:nvCxnSpPr>
          <p:spPr>
            <a:xfrm rot="10800000">
              <a:off x="2293650" y="251700"/>
              <a:ext cx="0" cy="13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0"/>
            <p:cNvCxnSpPr/>
            <p:nvPr/>
          </p:nvCxnSpPr>
          <p:spPr>
            <a:xfrm>
              <a:off x="858075" y="255950"/>
              <a:ext cx="1443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6" name="Google Shape;166;p20"/>
          <p:cNvSpPr txBox="1"/>
          <p:nvPr/>
        </p:nvSpPr>
        <p:spPr>
          <a:xfrm>
            <a:off x="797325" y="1492075"/>
            <a:ext cx="129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Motor Control Table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2998100" y="1492075"/>
            <a:ext cx="129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Motor Indirect Area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5027925" y="2441750"/>
            <a:ext cx="416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sync_read(ids, 224, 2)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30개 모터에 대해 동시에 Read, Write할 수 있다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235500" y="549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2-Resistor Thermal Model</a:t>
            </a:r>
            <a:endParaRPr b="1" i="1" sz="2500"/>
          </a:p>
        </p:txBody>
      </p:sp>
      <p:sp>
        <p:nvSpPr>
          <p:cNvPr id="174" name="Google Shape;174;p21"/>
          <p:cNvSpPr/>
          <p:nvPr/>
        </p:nvSpPr>
        <p:spPr>
          <a:xfrm>
            <a:off x="245225" y="1122425"/>
            <a:ext cx="8520600" cy="25200"/>
          </a:xfrm>
          <a:prstGeom prst="rect">
            <a:avLst/>
          </a:prstGeom>
          <a:gradFill>
            <a:gsLst>
              <a:gs pos="0">
                <a:srgbClr val="1C4587"/>
              </a:gs>
              <a:gs pos="51000">
                <a:srgbClr val="006794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25" y="174700"/>
            <a:ext cx="1813099" cy="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3600" y="4899350"/>
            <a:ext cx="9144000" cy="244200"/>
          </a:xfrm>
          <a:prstGeom prst="rect">
            <a:avLst/>
          </a:prstGeom>
          <a:gradFill>
            <a:gsLst>
              <a:gs pos="0">
                <a:srgbClr val="1C4587"/>
              </a:gs>
              <a:gs pos="96000">
                <a:srgbClr val="006794"/>
              </a:gs>
              <a:gs pos="100000">
                <a:srgbClr val="6D9EEB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6479075" y="4888550"/>
            <a:ext cx="2668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750">
                <a:solidFill>
                  <a:schemeClr val="lt1"/>
                </a:solidFill>
              </a:rPr>
              <a:t>Copyright 2024 Global School of Media</a:t>
            </a:r>
            <a:endParaRPr b="1" sz="750">
              <a:solidFill>
                <a:schemeClr val="lt1"/>
              </a:solidFill>
            </a:endParaRPr>
          </a:p>
        </p:txBody>
      </p:sp>
      <p:grpSp>
        <p:nvGrpSpPr>
          <p:cNvPr id="178" name="Google Shape;178;p21"/>
          <p:cNvGrpSpPr/>
          <p:nvPr/>
        </p:nvGrpSpPr>
        <p:grpSpPr>
          <a:xfrm>
            <a:off x="2570928" y="2441400"/>
            <a:ext cx="4394572" cy="1583975"/>
            <a:chOff x="5163178" y="3122300"/>
            <a:chExt cx="4394572" cy="1583975"/>
          </a:xfrm>
        </p:grpSpPr>
        <p:pic>
          <p:nvPicPr>
            <p:cNvPr id="179" name="Google Shape;17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3178" y="3122300"/>
              <a:ext cx="3665100" cy="158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1"/>
            <p:cNvSpPr txBox="1"/>
            <p:nvPr/>
          </p:nvSpPr>
          <p:spPr>
            <a:xfrm>
              <a:off x="7195250" y="4191625"/>
              <a:ext cx="236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2"/>
                  </a:solidFill>
                </a:rPr>
                <a:t>+ </a:t>
              </a:r>
              <a:r>
                <a:rPr lang="ko" sz="1200">
                  <a:solidFill>
                    <a:schemeClr val="dk2"/>
                  </a:solidFill>
                </a:rPr>
                <a:t>P_base</a:t>
              </a:r>
              <a:endParaRPr sz="12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